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4" r:id="rId2"/>
    <p:sldMasterId id="2147483926" r:id="rId3"/>
  </p:sldMasterIdLst>
  <p:sldIdLst>
    <p:sldId id="256" r:id="rId4"/>
    <p:sldId id="291" r:id="rId5"/>
    <p:sldId id="289" r:id="rId6"/>
    <p:sldId id="290" r:id="rId7"/>
    <p:sldId id="279" r:id="rId8"/>
    <p:sldId id="280" r:id="rId9"/>
    <p:sldId id="282" r:id="rId10"/>
    <p:sldId id="284" r:id="rId11"/>
    <p:sldId id="287" r:id="rId12"/>
    <p:sldId id="286" r:id="rId13"/>
    <p:sldId id="288" r:id="rId14"/>
    <p:sldId id="265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97" r:id="rId32"/>
    <p:sldId id="292" r:id="rId33"/>
    <p:sldId id="293" r:id="rId34"/>
    <p:sldId id="294" r:id="rId35"/>
    <p:sldId id="295" r:id="rId36"/>
    <p:sldId id="296" r:id="rId37"/>
    <p:sldId id="298" r:id="rId38"/>
    <p:sldId id="29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A2E80E9-6497-4594-AFB5-89413D7AAD38}">
          <p14:sldIdLst>
            <p14:sldId id="256"/>
            <p14:sldId id="291"/>
            <p14:sldId id="289"/>
            <p14:sldId id="290"/>
          </p14:sldIdLst>
        </p14:section>
        <p14:section name="ALESSIA" id="{DF214E86-53B8-4902-AB72-8AD6674FBCF4}">
          <p14:sldIdLst>
            <p14:sldId id="279"/>
            <p14:sldId id="280"/>
            <p14:sldId id="282"/>
            <p14:sldId id="284"/>
            <p14:sldId id="287"/>
            <p14:sldId id="286"/>
            <p14:sldId id="288"/>
          </p14:sldIdLst>
        </p14:section>
        <p14:section name="AURORA" id="{2BCD3EB0-CB93-4C88-B08B-F8CD635FACF5}">
          <p14:sldIdLst>
            <p14:sldId id="265"/>
            <p14:sldId id="268"/>
            <p14:sldId id="269"/>
            <p14:sldId id="270"/>
            <p14:sldId id="274"/>
            <p14:sldId id="275"/>
            <p14:sldId id="276"/>
            <p14:sldId id="277"/>
            <p14:sldId id="278"/>
          </p14:sldIdLst>
        </p14:section>
        <p14:section name="ALESSANDRA" id="{8074D108-3676-4FBB-A62F-1AC4F665773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97"/>
            <p14:sldId id="292"/>
            <p14:sldId id="293"/>
            <p14:sldId id="294"/>
            <p14:sldId id="295"/>
            <p14:sldId id="296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06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 8010,'3'2'240,"1"1"-57,0 0 0,1 2 0,0 0 1,0 2-1,0-1 24,1 0 0,-1 1 0,0 0 1,0-1-191,1 0 1,-1-1 0,0 1 0,1-1-81,1 2 0,-1-1 1,1-1-1,0 0-124,0-1 0,0 0 0,-1 0 0,-1-1-118,0-1 0,0 0 0,1 0-140,-1-1 0,-2 2-608,1-2 1053,-3 0 0,1 4 0,-2-2 0</inkml:trace>
  <inkml:trace contextRef="#ctx0" brushRef="#br0" timeOffset="306">22 190 7612,'0'-4'316,"0"0"1,2-1-180,-1-1 1,4-4-1,0 1 1,2-1-140,1-2 0,-1 0 0,2-1 0,-1 0-15,0 1 0,2-1 0,-3 1 0,1 0-180,0 1 0,-1 3 1,-2 1-1,-1 1-387,0 1 584,1 2 0,-2 1 0,2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05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7206,'0'5'0,"1"0"0,1-1 52,1-1 1,0 1-1,1 1 1,0 0-1,0 1 1,2-1 125,-1 2 1,2 0 0,0 1 0,0 0 0,0 0 0,2-1 0,-1 0 0,1-1 0,-1-1 0,-1 0-12,1 0-196,1-2 1,-3 2 0,1-2-278,-1 2 0,-3 0 1,0 1-227,0-1 0,-2 0 532,-3 0 0,-1 1 0,-2-1 0</inkml:trace>
  <inkml:trace contextRef="#ctx0" brushRef="#br0" timeOffset="334">21 200 7178,'-3'-5'319,"2"0"0,2-2 1,1-1-1,1 0-144,1-1 0,1-4 0,2 0 0,0 0-50,2 0 1,-1 1 0,1-1 0,-1 2-277,0 0 1,1 2-1,-2 2 1,1 0-338,-1 0 0,2 0 1,-2 2 487,0-1 0,1 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07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99 6608,'0'4'106,"0"-1"-1,0 1 0,0-1 279,0 1-75,-3-3 20,3 1 0,-3-2-231,3-2 1,0-1 0,0-2-9,0 0 0,0 1 0,0 1-39,0-2 1,1 3-1,0-2 1,1 1-15,1 0 1,1-2 0,1 1-61,0 0 1,1 0-1,1 1 1,0 1-42,-1 1 1,0 0 0,-1 1 0,0 1 13,1 1 0,-1 0 0,-1 2 0,1 0 33,-2 0 1,1 0 0,0 2 0,0-1 17,0 0 0,-1-1 1,1-1-1,-1 1 46,-1 1 1,2 0-28,0 0 0,-1 0 0,-1-1-5,1 0-18,-1-3-77,-2 1 1,-3-6 0,0-1 77,0-1 0,-1 0 0,0 1-3,0 0 0,-1-1 0,1 2 0,0 0 33,0 0 0,0 2 0,-2-1 0,1 1 4,0 1 1,0 0-1,-1 1 1,1 0-3,0 0 1,0 1-1,-1 0 1,1 1-4,0 1 0,0 1 1,1 1-1,1 0-61,-2 1 0,3 1 0,-1 0 0,0 1-102,0-1 1,2 2 0,-1-1 0,1-1-162,1 1 0,0 1 1,0-2 296,0-1 0,3 0 0,0-1 0</inkml:trace>
  <inkml:trace contextRef="#ctx0" brushRef="#br0" timeOffset="3458">27 204 7569,'0'-3'201,"0"2"0,0 2 1,0 3 246,0 1 1,0 2-418,0 0 1,2 2 0,-1-1 81,0 0 1,1 2-1,-1-3 1,1 1-98,1-1 0,1 0 0,1-3 1,0-1-15,0-1 0,1 0 0,-1-2 0,0 0-37,0 0 1,1-3-1,-1 0 1,0-2 32,0 0 1,1-1 0,-1 0 0,-1-1 2,0 0 1,1 1 0,-2 0-1,0-2-19,1 0 1,-3 0-1,2-2 1,0 2-21,-2-2 1,-1 1 0,1 0 0,0 0 25,1 2 0,0-2 0,-3 2-1,-1 1 0,-1 0 0,-1 2 0,0 1-35,0 1 0,-1 0 1,-2 1-1,0-1-46,2 1 1,-1-2 0,-1 2-1,0-1 95,1 2 1,0 0-1,1 0 1,0 0 14,-1 0 0,1 0 1,0 0-33,0 2 0,0 1 1,1 3-1,1 0 9,1 1 1,-2 2 0,2-1 0,-1-1 7,1 1 0,0 1 1,2-2-1,0 0-7,0 0 0,0-1 0,0 1 0,0-1 2,0-1 1,3 2 0,0 0 0,2-1 83,0 0 0,0 0 0,1-1 0,-1 0-66,0 0 1,2 0 0,1-1 0,-1-1-34,1-1 1,-1 0 0,-1-2-1,0 0-2,1 0 1,0-2 0,-2-2 0,-1 0-29,-1-2 0,1 0 0,1-1 0,0-1 16,-2-2 1,1-1-1,-1 1 1,-1-1-5,0-2 0,0 4 1,-2-1-1,0 0 30,0 0 1,-1 1 0,0 1 0,-2 0-4,0 2 0,-2 0 0,2 1 1,-2 0 126,0 2 1,-2 0 0,0 3 0,0 0-36,2 0 1,-1 0 0,0 0 0,0 1-20,-1 1 1,0 0 0,2 3 0,0-1-16,-1 2 0,1 1 0,0 0 0,0 1-33,-1 0 1,3 2 0,0-3 0,1 2-3,0 0 0,2-1 0,0 0 0,0 0-7,0 1 0,0-3 1,2 1-1,0-1 2,1-1 1,0-1 0,3-2 0,-1 1-5,0-2 1,0 0-1,1-1 1,-1 0-30,2 0 1,-1-1 0,1-1-1,-1-1 21,-1-2 1,-1-1 0,-1 0 0,1-1-61,-1 0 0,1 0 1,-2-1-1,-1 0-13,-1-1 0,2 1 0,0-1 0,-1 0 36,0 1 0,-2-1 1,0 1-1,-2 0 24,1 1 0,-1 0 0,-1 2 1,0 0 99,0 1 1,-1 1 0,-1 2 0,0 0-21,-1-1 0,0 2 1,2 2-1,0 2-18,-1 0 1,1 1 0,0 0 0,0-1 26,-1 2 0,3 1 0,0-2 0,1 2-63,0 0 1,2 2 0,0 0 0,0 1-22,0 0 1,0 1-1,0-1 1,2 0 3,2-1 1,0 0 0,2-1-1,-1-1-20,0 1 1,0-2 0,1-1 0,-1-3-21,0 1 0,0-1 0,1-2 0,-1-1 11,0-1 0,0 1 0,1-2 1,-1-2 10,0 1 1,-1-2 0,-2 0 0,1-2-14,0 0 1,-2-1 0,1-1 0,-1-1-15,1 1 1,-1-1 0,0 1 0,-1-1 57,-1 1 0,0-3 1,-3 2-1,0 0 39,-1 2 0,-2 1 0,0-2 0,0 2-2,0 1 0,0 1 1,-1 3-1,1 1 39,0 1 1,0 0-1,0 2 1,0 2 26,1 3 1,0 2-1,0 1 1,1-1-59,1 1 1,0 0-1,0 1-21,0 1 0,3-1 0,-1 1 0,2-1 1,0 1 30,0-1 0,0 1 1,2-1-1,1 0-30,2-1 1,0 1 0,1-1-1,-1 0-30,2 0 0,0-2 0,1-1 0,0-1-21,-2 0 0,2-1 1,-1-2-1,1 1 27,-1-2 0,0-1 1,-1-2-1,-1-2-25,0-2 0,0-2 0,1-2 0,-1 0-57,0-1 1,0-3 0,-2 1 0,0-2-29,-1-1 1,-2 2-1,2-4 95,-1 2 1,-1 2 0,-1 1 0,-1 0 0,-1 1-27,-2 1 1,0 1 0,-1 1-1,0 3 148,-1 2 0,0 0 1,1 2-1,0 1 25,-1 0 1,-2 2 0,1 0 0,1 1-103,-1 1 0,0 3 1,2 1-1,-1 0-10,1 0 1,0 0 0,1 1 0,-1 2-11,1 0 1,2 0-1,0 1 1,0 0-43,2 1 1,1 0-1,0 1 1,1 0 9,1 1 0,2-3 1,0 2-1,1-2 1,2-1 0,-1 0 0,1-1 0,-1-2 4,1-1 1,-1-3-1,2-2 1,-1 0 0,0-1 0,0-1 1,0-1-1,0-3 27,-1-1 1,2-5 0,-1 0 0,-1-1-69,0-1 0,-1-2 0,0 1 0,1-1-61,-1-1 0,-2 1 0,-1-1 0,0 1 41,0 1 0,-1-1 0,-1 2 0,0 0 38,-2 1 0,-1-1 1,-3 3-1,0 2 87,-1 1 0,-3 3 1,2 1-1,-2 0 43,-1 2 0,1 3 0,0 2 0,1 2-61,0 1 0,2 2 0,-1 0 0,0 1-25,2 3 0,0-2 1,1 4-1,2 1-15,1 1 0,0 2 0,0-1 0,1 0-49,0 0 0,2-1 0,0-2 0,1-2 39,1 0 0,1-2 0,1-2 0,2-2 7,0-1 1,0-1 0,0-2 0,0-1-2,-1-1 0,2-1 1,-1-1-1,1-1 7,0-1 0,-1-3 0,0-1 0,0-1-61,-1-2 0,0-1 0,-1 0 0,0 0 9,1-2 1,-2-2 0,0 1 0,-1 0-109,0 1 0,-2 1 0,-1-1 0,0 0 125,0 1 0,-2 1 0,-2 1 0,-2 0 141,-1 1 1,-1 1-1,1 2 1,-1 0-9,0 1 0,-2 4 0,2-1 0,-1 1 46,1 1 0,-1 3 1,1 2-1,0 2-89,0 1 1,3 3 0,-2 1 0,1 2-30,1 0 1,-1 0 0,1 0-1,0 0 5,2-1 1,1 4-1,2-3 1,0 1-10,0 0 0,0-1 1,0 1-1,2-2 21,1 0 1,2 0 0,1-4-1,0 0 49,1-2 0,1-2 0,-2-1 0,2-2-41,0 1 1,-1-3 0,1 1-1,0-2-43,1-2 1,-2-4 0,1-2 0,1-1-26,-1 0 1,0-3-1,-1-1 1,0-1-129,-1-1 1,0-2 0,-1 1-1,-1 0-7,-1 1 1,-2 0 0,1 2 0,-1 0 64,-1 2 1,-3-1 0,0 3 0,-2 0 0,-2 1 0,0 2 0,-1 1 0,0 1 244,0 0 1,-1 2 0,-1 1-1,-1 2 6,1 0 0,1 4 0,0 2 1,0 3-105,1 2 0,1 2 0,1 0 0,1 1-73,0 0 1,2 1 0,1 1-1,2 0-3,0 0 1,0-2-1,0-1 1,0 0 22,0 1 1,2-3 0,1 0 0,2-2 0,0-2 0,1 0 0,-1-1 0,0-2 4,0 0 0,1-2 0,-1-2 1,2-1-9,0 0 0,0-3 0,-2-3 0,0-2-25,1 0 0,-1-2 1,0 0-1,0-1-27,-2-2 0,1 0 0,-1 0 0,-1 0-74,0 1 0,0-2 0,-2 3 0,0 0 86,0 1 0,-2 1 0,-2 0 0,0 1 31,-2 2 0,1 3 0,0 1 0,0 1 66,-1 1 1,1 1 0,0 1 0,0 3 9,-1 3 0,1-1 0,0 3-17,0 0 1,0 1 0,1 1 0,1 1 0,1 0-22,0 0 1,2 1-1,0-1 1,0 0-4,0-1 0,0-1 0,0 1 0,0-1 18,2-2 1,-1 0 0,3-3-91,0 1 1,1-4 0,0 0 0,0-1 22,0-1 0,0-3 1,-1-1-1,0-1-79,0-2 0,0-3 0,1 0 1,-1-2-90,0 0 1,-3 1-1,1 1 1,0-1 138,0 1 1,-1 2 0,-1 0 87,-2 0 0,1 4 0,-3 0 0,0 1-34,0 2 0,-2 0 1,2 2-1,0 0 278,0 3 1,1 1-1,0 0 1,0 0-165,1 0 1,1 2 0,0 0 0,0 0-96,1 1 1,0-2 0,0 1-1,0-1-45,0-1 1,0 0-1,1 0 1,0-1-79,1-1 0,2-2-3,-1 1 1,1-2-1,0-2 1,-1-1-7,0-2 1,0 0 0,-1-1 0,-1-1 5,0-2 0,-1 1 1,0 0-1,0-1 36,2 1 0,-2-3 1,2 1-1,-1 1 87,-1 1 0,0 1 0,0 2 249,0 0 1,-3 1-101,0 2 1,0 2-1,0 5 1,0-1-119,0 0 1,2 3 0,-2-1-1,0-1-31,2 1 1,-1 0 0,0-1 0,1 0 1,0 0 1,1 2-1,0 1 1,0-1-50,0 1 1,0 1 0,0-2 0,1-1-57,1 0 1,-2-1-1,3 0-44,-1-2 1,-1 0 0,3-4-967,0-1 0,-2-2 1092,0-3 0,1-5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15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63 7323,'-5'0'-74,"2"-2"0,-1 1 0,1-3 195,0 0 135,2 2 1,-1 0 0,2 4 433,0 1-521,0 0 1,0-1-72,2-2 1,1 0-1,2 0 1,1 0-1,-1 0 7,0 0 0,2-2 0,0 0-80,-1-1 0,3 1 0,-1-1 0,0-1-47,-1 1 0,1-2 0,-1 0 0,1 1-7,-1 0 0,0-1 1,-1 0-1,-2 1-70,0 1 0,0 2 0,0-1-162,1 1 1,-2 1-42,1 0 0,-3 1 0,1 0-15,0 1 317,-1 2 0,1-4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16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7428,'6'0'242,"-1"0"1,0 2 0,0 2 0,1 0-159,-1 2 1,0 1 0,1 0-1,0-1-80,1 0 1,2-2 0,-1 0-1,0-2-16,1 1 0,0-3 0,1 2 0,-2-2 24,0-2 0,0 2 1,0-3-1,-1 2-95,1-1 1,1 0 0,-2 2 0,-1 0 77,0 0 0,-1 0 5,1 0 0,-1 2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11:32:17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7610,'0'5'1183,"0"1"-1089,0-4 0,0 0 0,0-4 0,0-2 1,0-2 0,0-3 0,1-1 1,0 0-1,1-1-97,1 1 1,-1 1 0,2 0 0,0 1 12,0-1 0,2 2 1,-1 4-1,0 1 9,0 2 1,2 0 0,0 0 0,0 2-156,1 1 1,-2 2 0,1 0-1,-1 1 79,-1-1 0,0 2 1,0 0-1,-1-1 66,-1 0 1,0-1 0,1 1 0,-2 1 1,0 2 1,-1-1-1,1 1 1,0 0 101,0-1 1,0 2-1,-2-2 1,0 0-175,0-1 1,0-3-1038,0 0 726,0-3 0,2-6 0,1-4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763518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3302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0163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13879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8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7303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8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9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3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781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935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870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58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74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611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6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382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65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2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24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01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0247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5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966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2327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389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79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1550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20815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0087846-F320-4F0D-9F17-95882039BED8}" type="datetimeFigureOut">
              <a:rPr lang="it-IT" smtClean="0"/>
              <a:t>10/07/2019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5A5370D-626D-4297-B1DD-46E1C0C26F9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1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95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
Second level
Third level
Fourth level
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43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.wikipedia.org/wiki/Abitudi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it.m.wikipedia.org/wiki/Dipendenza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3.xml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rmacoecura.it/droga/alcol-etilico-alcolici-ed-alcolismo-effetti-rischi-e-benefici/" TargetMode="Externa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-personaltrainer.it/salute/danni-fumo.html" TargetMode="External"/><Relationship Id="rId2" Type="http://schemas.openxmlformats.org/officeDocument/2006/relationships/hyperlink" Target="https://www.focus.it/temi/cannabis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my-personaltrainer.it/salute/effetti-alcol.html" TargetMode="External"/><Relationship Id="rId4" Type="http://schemas.openxmlformats.org/officeDocument/2006/relationships/hyperlink" Target="https://www.my-personaltrainer.it/nutrizione/alco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23048B6-7769-4AFD-B08D-2948AA901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TABAGISMO E ALCOL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74D91-1EA5-4F83-9A11-2D92887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2CA46E-06DE-40B0-AE49-E2BD61A909A5}"/>
              </a:ext>
            </a:extLst>
          </p:cNvPr>
          <p:cNvSpPr txBox="1"/>
          <p:nvPr/>
        </p:nvSpPr>
        <p:spPr>
          <a:xfrm>
            <a:off x="1329397" y="821618"/>
            <a:ext cx="2651759" cy="761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BENZENE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4F50740-FC74-4D2F-9014-88A3448BA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2" y="821618"/>
            <a:ext cx="4544417" cy="5214763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40736D-9F46-4CE9-A931-25D43AD3C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2578AA-508D-43AA-9C1F-03A7E84F115A}"/>
              </a:ext>
            </a:extLst>
          </p:cNvPr>
          <p:cNvSpPr txBox="1"/>
          <p:nvPr/>
        </p:nvSpPr>
        <p:spPr>
          <a:xfrm>
            <a:off x="675249" y="2208627"/>
            <a:ext cx="3953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costituente naturale del petrolio, è un idrocarburo cancerogeno molto pericoloso</a:t>
            </a:r>
          </a:p>
          <a:p>
            <a:r>
              <a:rPr lang="it-IT" dirty="0"/>
              <a:t>per la salute umana. È in grado di generare mutazioni del DNA, le responsabili</a:t>
            </a:r>
          </a:p>
          <a:p>
            <a:r>
              <a:rPr lang="it-IT" dirty="0"/>
              <a:t>dell’insorgere di malattie gravi come il tumore. È un inquinante che non si libera soltanto</a:t>
            </a:r>
          </a:p>
          <a:p>
            <a:r>
              <a:rPr lang="it-IT" dirty="0"/>
              <a:t>dal fumo di tabacco, ma anche dagli scarichi delle auto e dalle produzioni industriali.</a:t>
            </a:r>
          </a:p>
        </p:txBody>
      </p:sp>
    </p:spTree>
    <p:extLst>
      <p:ext uri="{BB962C8B-B14F-4D97-AF65-F5344CB8AC3E}">
        <p14:creationId xmlns:p14="http://schemas.microsoft.com/office/powerpoint/2010/main" val="99879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74D91-1EA5-4F83-9A11-2D92887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2CA46E-06DE-40B0-AE49-E2BD61A909A5}"/>
              </a:ext>
            </a:extLst>
          </p:cNvPr>
          <p:cNvSpPr txBox="1"/>
          <p:nvPr/>
        </p:nvSpPr>
        <p:spPr>
          <a:xfrm>
            <a:off x="1033978" y="620486"/>
            <a:ext cx="3341076" cy="873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AMMONIACA</a:t>
            </a:r>
          </a:p>
        </p:txBody>
      </p:sp>
      <p:pic>
        <p:nvPicPr>
          <p:cNvPr id="4" name="Segnaposto contenuto 3" descr="Immagine che contiene dispositivo&#10;&#10;Descrizione generata automaticamente">
            <a:extLst>
              <a:ext uri="{FF2B5EF4-FFF2-40B4-BE49-F238E27FC236}">
                <a16:creationId xmlns:a16="http://schemas.microsoft.com/office/drawing/2014/main" id="{F6EC27C5-76BD-4B3C-8123-170569281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42" y="1212728"/>
            <a:ext cx="6056875" cy="5047395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40736D-9F46-4CE9-A931-25D43AD3C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7CD99F-E8EB-4147-BE1D-788973638BEB}"/>
              </a:ext>
            </a:extLst>
          </p:cNvPr>
          <p:cNvSpPr txBox="1"/>
          <p:nvPr/>
        </p:nvSpPr>
        <p:spPr>
          <a:xfrm>
            <a:off x="510272" y="2114466"/>
            <a:ext cx="4473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composto dell’azoto presente allo stato gassoso, è usato come detergente.</a:t>
            </a:r>
          </a:p>
          <a:p>
            <a:r>
              <a:rPr lang="it-IT" sz="2400" dirty="0"/>
              <a:t>La sua tossicità è dovuta alla capacità di alzare il pH del sangue e diminuire la capacità</a:t>
            </a:r>
          </a:p>
          <a:p>
            <a:r>
              <a:rPr lang="it-IT" sz="2400" dirty="0"/>
              <a:t>dell’emoglobina a legare l’ossigeno.</a:t>
            </a:r>
          </a:p>
        </p:txBody>
      </p:sp>
    </p:spTree>
    <p:extLst>
      <p:ext uri="{BB962C8B-B14F-4D97-AF65-F5344CB8AC3E}">
        <p14:creationId xmlns:p14="http://schemas.microsoft.com/office/powerpoint/2010/main" val="329154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8504A-1881-4451-BB95-FFEE1D68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6" y="3120389"/>
            <a:ext cx="3130062" cy="617221"/>
          </a:xfrm>
        </p:spPr>
        <p:txBody>
          <a:bodyPr>
            <a:normAutofit fontScale="90000"/>
          </a:bodyPr>
          <a:lstStyle/>
          <a:p>
            <a:r>
              <a:rPr lang="it-IT" dirty="0"/>
              <a:t>TABAGISMO</a:t>
            </a:r>
          </a:p>
        </p:txBody>
      </p:sp>
    </p:spTree>
    <p:extLst>
      <p:ext uri="{BB962C8B-B14F-4D97-AF65-F5344CB8AC3E}">
        <p14:creationId xmlns:p14="http://schemas.microsoft.com/office/powerpoint/2010/main" val="264627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9923D9-2309-4324-B9CF-0B1AD947D6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43" y="380999"/>
            <a:ext cx="6112566" cy="611256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80A0CD-7C9A-4C5B-8A71-666D158355BD}"/>
              </a:ext>
            </a:extLst>
          </p:cNvPr>
          <p:cNvSpPr txBox="1"/>
          <p:nvPr/>
        </p:nvSpPr>
        <p:spPr>
          <a:xfrm>
            <a:off x="1351721" y="2623930"/>
            <a:ext cx="10376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L’inizio </a:t>
            </a:r>
            <a:r>
              <a:rPr lang="it-IT" sz="4000" dirty="0">
                <a:solidFill>
                  <a:srgbClr val="FF0000"/>
                </a:solidFill>
              </a:rPr>
              <a:t>di questa abitudine è in gra</a:t>
            </a:r>
            <a:r>
              <a:rPr lang="it-IT" sz="4000" dirty="0"/>
              <a:t>ndissima      parte  </a:t>
            </a:r>
            <a:r>
              <a:rPr lang="it-IT" sz="4000" spc="-300" dirty="0">
                <a:solidFill>
                  <a:srgbClr val="FF0000"/>
                </a:solidFill>
              </a:rPr>
              <a:t>dovuta</a:t>
            </a:r>
            <a:r>
              <a:rPr lang="it-IT" sz="4000" dirty="0">
                <a:solidFill>
                  <a:srgbClr val="FF0000"/>
                </a:solidFill>
              </a:rPr>
              <a:t> a condizionamenti </a:t>
            </a:r>
            <a:r>
              <a:rPr lang="it-IT" sz="4000" dirty="0" err="1">
                <a:solidFill>
                  <a:srgbClr val="FF0000"/>
                </a:solidFill>
              </a:rPr>
              <a:t>so</a:t>
            </a:r>
            <a:r>
              <a:rPr lang="it-IT" sz="4000" dirty="0" err="1"/>
              <a:t>ciali</a:t>
            </a:r>
            <a:r>
              <a:rPr lang="it-IT" dirty="0" err="1"/>
              <a:t>,</a:t>
            </a:r>
            <a:r>
              <a:rPr lang="it-IT" sz="4000" dirty="0" err="1"/>
              <a:t>personali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8223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B5AFAF9-D1CB-42EC-BC38-0EEACC16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2158218"/>
            <a:ext cx="4369484" cy="43694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5A5C85-C121-49CD-B2A1-FFAB6EA3C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" r="24571"/>
          <a:stretch/>
        </p:blipFill>
        <p:spPr>
          <a:xfrm>
            <a:off x="1726516" y="379314"/>
            <a:ext cx="4610100" cy="44481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132320" y="883416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L’influenza dei media</a:t>
            </a:r>
          </a:p>
        </p:txBody>
      </p:sp>
    </p:spTree>
    <p:extLst>
      <p:ext uri="{BB962C8B-B14F-4D97-AF65-F5344CB8AC3E}">
        <p14:creationId xmlns:p14="http://schemas.microsoft.com/office/powerpoint/2010/main" val="1561440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D8B7C-F679-44C1-B87A-33012713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780" y="1092530"/>
            <a:ext cx="4428506" cy="5223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400" dirty="0"/>
              <a:t>La mancata assunzione di nicotina cause i seguenti sintomi: irrequietezza, stizza, costipazione, mal di</a:t>
            </a:r>
          </a:p>
          <a:p>
            <a:pPr marL="0" indent="0">
              <a:buNone/>
            </a:pPr>
            <a:r>
              <a:rPr lang="it-IT" sz="2400" dirty="0"/>
              <a:t>testa, vertigini, scarsa concentrazione, stanchezza, aggressività e nervosismo.</a:t>
            </a:r>
          </a:p>
          <a:p>
            <a:pPr marL="0" indent="0">
              <a:buNone/>
            </a:pPr>
            <a:r>
              <a:rPr lang="it-IT" sz="2400" dirty="0"/>
              <a:t>Il fumatore presenta di per sé un rischio di cancro polmonare ben 16 volte superiore al non fumatore e</a:t>
            </a:r>
          </a:p>
          <a:p>
            <a:pPr marL="0" indent="0">
              <a:buNone/>
            </a:pPr>
            <a:r>
              <a:rPr lang="it-IT" sz="2400" dirty="0"/>
              <a:t>di malattia polmonare ostruttiva cronica superiore di 12 volte verso il non fumatore.</a:t>
            </a:r>
          </a:p>
          <a:p>
            <a:pPr marL="0" indent="0">
              <a:buNone/>
            </a:pPr>
            <a:r>
              <a:rPr lang="it-IT" sz="2400" dirty="0"/>
              <a:t>Per un uomo di 25 anni che consuma venti sigarette al giorno la vita ne sarà abbreviata di 4,6 anni, per un</a:t>
            </a:r>
          </a:p>
          <a:p>
            <a:pPr marL="0" indent="0">
              <a:buNone/>
            </a:pPr>
            <a:r>
              <a:rPr lang="it-IT" sz="2400" dirty="0"/>
              <a:t>suo coetaneo che ne fumi quaranta gli anni di vita saranno ridotti di 8,3 e sempre di otto anni si accorcerà</a:t>
            </a:r>
          </a:p>
          <a:p>
            <a:pPr marL="0" indent="0">
              <a:buNone/>
            </a:pPr>
            <a:r>
              <a:rPr lang="it-IT" sz="2400" dirty="0"/>
              <a:t>la vita per colui che inizia a fumare a quindici anni.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184571" y="1080655"/>
            <a:ext cx="40257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Importanti attività sociali, lavorative o ricreative sono state cessate o ridotte a causa dell’uso del</a:t>
            </a:r>
          </a:p>
          <a:p>
            <a:r>
              <a:rPr lang="it-IT"/>
              <a:t>tabacco;</a:t>
            </a:r>
          </a:p>
          <a:p>
            <a:r>
              <a:rPr lang="it-IT"/>
              <a:t> Utilizzo ricorrente del tabacco in situazioni a rischio;</a:t>
            </a:r>
          </a:p>
          <a:p>
            <a:r>
              <a:rPr lang="it-IT"/>
              <a:t> Uso del tabacco viene continuato nonostante la consapevolezza che stia creando problemi fisici o</a:t>
            </a:r>
          </a:p>
          <a:p>
            <a:r>
              <a:rPr lang="it-IT"/>
              <a:t>psicologici;</a:t>
            </a:r>
          </a:p>
          <a:p>
            <a:r>
              <a:rPr lang="it-IT"/>
              <a:t> Presenza di tolleranza;</a:t>
            </a:r>
          </a:p>
          <a:p>
            <a:r>
              <a:rPr lang="it-IT"/>
              <a:t> Presenza di segni e sintomi astinenziali.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61953" y="475013"/>
            <a:ext cx="223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SINTOMI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407729" y="475013"/>
            <a:ext cx="256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DIAGNOSI</a:t>
            </a:r>
          </a:p>
        </p:txBody>
      </p:sp>
    </p:spTree>
    <p:extLst>
      <p:ext uri="{BB962C8B-B14F-4D97-AF65-F5344CB8AC3E}">
        <p14:creationId xmlns:p14="http://schemas.microsoft.com/office/powerpoint/2010/main" val="393808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290E7-532C-4DD0-BB40-7B536E92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09900"/>
            <a:ext cx="7228114" cy="838200"/>
          </a:xfrm>
        </p:spPr>
        <p:txBody>
          <a:bodyPr>
            <a:normAutofit/>
          </a:bodyPr>
          <a:lstStyle/>
          <a:p>
            <a:r>
              <a:rPr lang="it-IT" dirty="0"/>
              <a:t>CENTRI DI DISASSUEFAZIONE</a:t>
            </a:r>
          </a:p>
        </p:txBody>
      </p:sp>
    </p:spTree>
    <p:extLst>
      <p:ext uri="{BB962C8B-B14F-4D97-AF65-F5344CB8AC3E}">
        <p14:creationId xmlns:p14="http://schemas.microsoft.com/office/powerpoint/2010/main" val="415000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050AAC-FE01-4EE5-9713-F2A7126E6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54"/>
          <a:stretch/>
        </p:blipFill>
        <p:spPr>
          <a:xfrm>
            <a:off x="1968259" y="1123527"/>
            <a:ext cx="825547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222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927A97-1018-4344-97BD-BEAEEB1E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3029778"/>
            <a:ext cx="8249478" cy="798443"/>
          </a:xfrm>
        </p:spPr>
        <p:txBody>
          <a:bodyPr/>
          <a:lstStyle/>
          <a:p>
            <a:r>
              <a:rPr lang="it-IT" dirty="0"/>
              <a:t>ABUSO E DIPENDENZA, differenze</a:t>
            </a:r>
          </a:p>
        </p:txBody>
      </p:sp>
    </p:spTree>
    <p:extLst>
      <p:ext uri="{BB962C8B-B14F-4D97-AF65-F5344CB8AC3E}">
        <p14:creationId xmlns:p14="http://schemas.microsoft.com/office/powerpoint/2010/main" val="125595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7A140-D083-451A-A67A-F2AFC2B5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DIPENDENZA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74421-E33E-4640-AF44-72597134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 si intende una alterazione del comportamento che da semplice o comune abitudine diventa una ricerca esagerata e patologica del piacere attraverso mezzi o sostanze o comportamenti che sfociano nella condizione patologica.</a:t>
            </a:r>
          </a:p>
        </p:txBody>
      </p:sp>
    </p:spTree>
    <p:extLst>
      <p:ext uri="{BB962C8B-B14F-4D97-AF65-F5344CB8AC3E}">
        <p14:creationId xmlns:p14="http://schemas.microsoft.com/office/powerpoint/2010/main" val="146818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657D3571-84B6-3845-9CEE-210F8C7C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1933532"/>
            <a:ext cx="5219700" cy="49339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6CC41E-A82C-1748-840A-3F1A91D6E6B2}"/>
              </a:ext>
            </a:extLst>
          </p:cNvPr>
          <p:cNvSpPr txBox="1"/>
          <p:nvPr/>
        </p:nvSpPr>
        <p:spPr>
          <a:xfrm>
            <a:off x="5181600" y="48633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Life Skills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FF6FCA-16A8-6049-A78D-7BB309421D79}"/>
              </a:ext>
            </a:extLst>
          </p:cNvPr>
          <p:cNvSpPr txBox="1"/>
          <p:nvPr/>
        </p:nvSpPr>
        <p:spPr>
          <a:xfrm>
            <a:off x="953248" y="1138345"/>
            <a:ext cx="84567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abilità e capacità che ci permettono di acquisire un comportamento positivo, grazie al quale possiamo affrontare efficacemente le richieste e le sfide della vita quotidiana.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D1FAE3-443E-0644-A825-7E13D2735275}"/>
              </a:ext>
            </a:extLst>
          </p:cNvPr>
          <p:cNvSpPr txBox="1"/>
          <p:nvPr/>
        </p:nvSpPr>
        <p:spPr>
          <a:xfrm>
            <a:off x="953248" y="2498912"/>
            <a:ext cx="7012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nucleo fondamentale delle Life Skills identificato dall’OMS (Organizzazione Mondiale della Sanità) è costituito da 10 competenze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Consapevolezza di sé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Gestione delle emozioni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Gestione dello stress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efficace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Relazioni efficaci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Empatia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 Creativo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 critico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Prendere decisioni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Risolvere problemi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6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88C3C4-7D63-4D98-BC65-759E2BED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ABUSO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53C38-B6AE-4CFA-AE6C-5FF2D7B3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90631"/>
            <a:ext cx="9601200" cy="1795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dirty="0"/>
              <a:t>Uso eccessivo di qualcosa</a:t>
            </a:r>
          </a:p>
        </p:txBody>
      </p:sp>
    </p:spTree>
    <p:extLst>
      <p:ext uri="{BB962C8B-B14F-4D97-AF65-F5344CB8AC3E}">
        <p14:creationId xmlns:p14="http://schemas.microsoft.com/office/powerpoint/2010/main" val="1405533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9E858-72B3-4592-B361-448490AD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912165"/>
            <a:ext cx="9601200" cy="1485900"/>
          </a:xfrm>
        </p:spPr>
        <p:txBody>
          <a:bodyPr/>
          <a:lstStyle/>
          <a:p>
            <a:r>
              <a:rPr lang="it-IT" dirty="0"/>
              <a:t>CANNABIS</a:t>
            </a:r>
          </a:p>
        </p:txBody>
      </p:sp>
    </p:spTree>
    <p:extLst>
      <p:ext uri="{BB962C8B-B14F-4D97-AF65-F5344CB8AC3E}">
        <p14:creationId xmlns:p14="http://schemas.microsoft.com/office/powerpoint/2010/main" val="687752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EABEEC-5010-4D60-BA10-93EFB2683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F9BC528-E513-43C9-ABBF-F7ED03D6A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2D7D03D-0D4C-4889-AD27-F775D20F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6CF452-8E73-4566-8A9B-2ABC0DE8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1473D6-3F9C-4B17-A536-E4D6CF7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/>
              <a:t>COS’È?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59C1ED8B-4F88-484D-A4E7-DDC4AE340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E0AB7945-3931-4B50-AF2C-9F3137AA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Immagine 6" descr="Immagine che contiene pianta&#10;&#10;Descrizione generata automaticamente">
            <a:extLst>
              <a:ext uri="{FF2B5EF4-FFF2-40B4-BE49-F238E27FC236}">
                <a16:creationId xmlns:a16="http://schemas.microsoft.com/office/drawing/2014/main" id="{041F8266-F11B-4CB7-8EB3-182ED96E9D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8" y="1256378"/>
            <a:ext cx="4961806" cy="44201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66454" y="1240552"/>
            <a:ext cx="5734989" cy="452431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/>
              <a:t>Il termine marijuana o cannabis viene usato  per indicare foglie, fiori, steli e semi essiccati della canapa.</a:t>
            </a:r>
          </a:p>
          <a:p>
            <a:endParaRPr lang="it-IT" sz="3600" dirty="0"/>
          </a:p>
          <a:p>
            <a:r>
              <a:rPr lang="it-IT" sz="3600" dirty="0"/>
              <a:t>Il suo principale principio attivo è il THC che agisce comportando diversi effetti.</a:t>
            </a:r>
          </a:p>
        </p:txBody>
      </p:sp>
    </p:spTree>
    <p:extLst>
      <p:ext uri="{BB962C8B-B14F-4D97-AF65-F5344CB8AC3E}">
        <p14:creationId xmlns:p14="http://schemas.microsoft.com/office/powerpoint/2010/main" val="81311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9FB97-3019-4DB0-B668-98341EBA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0" y="1220370"/>
            <a:ext cx="4426634" cy="1733843"/>
          </a:xfrm>
        </p:spPr>
        <p:txBody>
          <a:bodyPr>
            <a:noAutofit/>
          </a:bodyPr>
          <a:lstStyle/>
          <a:p>
            <a:r>
              <a:rPr lang="it-IT" sz="6000" dirty="0"/>
              <a:t>COME VIENE ASSUNTA?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AC4756-37E0-4B34-A82C-78FB6625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659345"/>
            <a:ext cx="4426635" cy="28558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7F9A8E8-4F50-4BE4-A959-87E10AF0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3429000"/>
            <a:ext cx="4426634" cy="28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2BCF6D-F379-4315-B0FB-597A3BCF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624A73-4E58-4F09-BD7F-3C18EBF1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956" y="800100"/>
            <a:ext cx="6814511" cy="14859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EFFETTI A BREVE TERMINE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49ACE2-9415-4FBB-B2F7-D6B80C801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7635" r="22035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2B5DE-C4D6-4BBE-AFFC-7A30408C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81770A-3E25-4966-8FB1-8C3BF2F4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it-IT" dirty="0"/>
              <a:t>percezioni alterate (ad esempio, i colori sembrano più luminosi),</a:t>
            </a:r>
          </a:p>
          <a:p>
            <a:r>
              <a:rPr lang="it-IT" dirty="0"/>
              <a:t>senso del tempo </a:t>
            </a:r>
            <a:r>
              <a:rPr lang="it-IT" dirty="0" err="1"/>
              <a:t>distorto,cambiamenti</a:t>
            </a:r>
            <a:r>
              <a:rPr lang="it-IT" dirty="0"/>
              <a:t> dell’umore, </a:t>
            </a:r>
          </a:p>
          <a:p>
            <a:r>
              <a:rPr lang="it-IT" dirty="0"/>
              <a:t>deterioramento dei movimenti corporei,</a:t>
            </a:r>
          </a:p>
          <a:p>
            <a:r>
              <a:rPr lang="it-IT" dirty="0"/>
              <a:t>difficoltà nel pensare e risolvere problemi,</a:t>
            </a:r>
          </a:p>
          <a:p>
            <a:r>
              <a:rPr lang="it-IT" dirty="0"/>
              <a:t>deterioramento della memoria.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FCA53-D3DE-45E8-A9EA-0B3079C4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322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2BCF6D-F379-4315-B0FB-597A3BCF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AE9B72-4E59-4383-A1BA-E221B33B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552450"/>
            <a:ext cx="6691126" cy="1485900"/>
          </a:xfrm>
        </p:spPr>
        <p:txBody>
          <a:bodyPr>
            <a:normAutofit/>
          </a:bodyPr>
          <a:lstStyle/>
          <a:p>
            <a:r>
              <a:rPr lang="it-IT" dirty="0"/>
              <a:t>EFFETTI A LUNGO TERMINE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B56636-49D8-43E1-A60A-8B42EBAB2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9928" r="42660" b="-1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2B5DE-C4D6-4BBE-AFFC-7A30408C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0A34CE-0909-4C7F-A5E7-AE987B7B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marijuana interferisce anche con lo sviluppo del cervello. Se l’assunzione di marijuana inizia durante l’adolescenza, la droga può ridurre le capacità di elaborazione e di apprendimento e la memoria. </a:t>
            </a:r>
          </a:p>
          <a:p>
            <a:pPr marL="0" indent="0">
              <a:buNone/>
            </a:pPr>
            <a:r>
              <a:rPr lang="it-IT" dirty="0"/>
              <a:t>Gli effetti della marijuana su queste capacità possono durare a lungo o anche essere permanenti.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FCA53-D3DE-45E8-A9EA-0B3079C4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05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2BCF6D-F379-4315-B0FB-597A3BCF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644AD3-7FFA-4366-A3AE-DD52E4A4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it-IT" dirty="0"/>
              <a:t>EFFETTI FISICI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F7F17D-BC71-456F-9B66-31D7E75BF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395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72B5DE-C4D6-4BBE-AFFC-7A30408C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020A-5461-4A9B-BEDD-DAC549B60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it-IT" dirty="0"/>
              <a:t> problemi respiratori</a:t>
            </a:r>
          </a:p>
          <a:p>
            <a:r>
              <a:rPr lang="it-IT" dirty="0"/>
              <a:t>  aumento della frequenza cardiaca</a:t>
            </a:r>
          </a:p>
          <a:p>
            <a:r>
              <a:rPr lang="it-IT" dirty="0"/>
              <a:t>  problemi nello sviluppo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5FCA53-D3DE-45E8-A9EA-0B3079C4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0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2BCF6D-F379-4315-B0FB-597A3BCF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5946B6-07FD-41DE-86C4-F53554BD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it-IT" dirty="0"/>
              <a:t>EFFETTI MENTALI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70AE9A-14AF-43F2-B061-09E843F89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5606" r="9769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2B5DE-C4D6-4BBE-AFFC-7A30408C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DC1DB-2D10-4DCC-BDC3-58CB1C5D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it-IT" dirty="0"/>
              <a:t> allucinazioni </a:t>
            </a:r>
          </a:p>
          <a:p>
            <a:r>
              <a:rPr lang="it-IT" dirty="0"/>
              <a:t>  paranoia</a:t>
            </a:r>
          </a:p>
          <a:p>
            <a:r>
              <a:rPr lang="it-IT" dirty="0"/>
              <a:t>  schizofrenia</a:t>
            </a:r>
          </a:p>
          <a:p>
            <a:r>
              <a:rPr lang="it-IT" dirty="0"/>
              <a:t>  depressione </a:t>
            </a:r>
          </a:p>
          <a:p>
            <a:r>
              <a:rPr lang="it-IT" dirty="0"/>
              <a:t>  ansia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FCA53-D3DE-45E8-A9EA-0B3079C4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26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2BCF6D-F379-4315-B0FB-597A3BCF7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B5E1D5-B285-4EBA-A588-D8A2AD22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it-IT" dirty="0"/>
              <a:t>EFFETTI GENERALI DEL COMPORTAMENTO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803C3B-3E83-41B5-9625-1DF1345A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5026" r="18202" b="-1"/>
          <a:stretch/>
        </p:blipFill>
        <p:spPr>
          <a:xfrm>
            <a:off x="128" y="-376"/>
            <a:ext cx="46021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2B5DE-C4D6-4BBE-AFFC-7A30408C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403" cy="6858000"/>
          </a:xfrm>
          <a:prstGeom prst="rect">
            <a:avLst/>
          </a:prstGeom>
          <a:gradFill flip="none" rotWithShape="1">
            <a:gsLst>
              <a:gs pos="3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F9520-4DAB-4EAA-967E-1A47D9A68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it-IT" dirty="0"/>
              <a:t> irritabilità </a:t>
            </a:r>
          </a:p>
          <a:p>
            <a:r>
              <a:rPr lang="it-IT" dirty="0"/>
              <a:t>  sbalzi di umore</a:t>
            </a:r>
          </a:p>
          <a:p>
            <a:r>
              <a:rPr lang="it-IT" dirty="0"/>
              <a:t>  difficoltà del sonno</a:t>
            </a:r>
          </a:p>
          <a:p>
            <a:r>
              <a:rPr lang="it-IT" dirty="0"/>
              <a:t>  riduzione dell’appetito </a:t>
            </a:r>
          </a:p>
          <a:p>
            <a:r>
              <a:rPr lang="it-IT" dirty="0"/>
              <a:t>  desiderio spasmodico della droga</a:t>
            </a:r>
          </a:p>
          <a:p>
            <a:r>
              <a:rPr lang="it-IT" dirty="0"/>
              <a:t>  agitazione e/o altre forme di fastidio fisico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FCA53-D3DE-45E8-A9EA-0B3079C4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12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5396" y="626423"/>
            <a:ext cx="6656119" cy="1273629"/>
          </a:xfrm>
        </p:spPr>
        <p:txBody>
          <a:bodyPr>
            <a:noAutofit/>
          </a:bodyPr>
          <a:lstStyle/>
          <a:p>
            <a:r>
              <a:rPr lang="it-IT" sz="8800" dirty="0"/>
              <a:t>E’ ILLEGALE</a:t>
            </a:r>
            <a:br>
              <a:rPr lang="it-IT" sz="8800" dirty="0"/>
            </a:br>
            <a:endParaRPr lang="it-IT" sz="8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15" y="2142878"/>
            <a:ext cx="6682293" cy="37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94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1E14BFB7-2FAB-B948-B319-A44EC8CB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74" y="2622084"/>
            <a:ext cx="5258126" cy="3389449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B39AF-51CE-894C-BA17-71646BCD4404}"/>
              </a:ext>
            </a:extLst>
          </p:cNvPr>
          <p:cNvSpPr txBox="1"/>
          <p:nvPr/>
        </p:nvSpPr>
        <p:spPr>
          <a:xfrm>
            <a:off x="836204" y="1560255"/>
            <a:ext cx="8043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Il 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tabagismo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 è l'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6B4BA1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  <a:hlinkClick r:id="rId3" tooltip="Abitudine"/>
              </a:rPr>
              <a:t>abitudine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 o 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6B4BA1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  <a:hlinkClick r:id="rId4" tooltip="Dipendenza"/>
              </a:rPr>
              <a:t>dipendenza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 dal 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Baskerville Old Face" panose="020F0502020204030204" pitchFamily="34" charset="0"/>
                <a:ea typeface="+mn-ea"/>
                <a:cs typeface="Angsana New" panose="020B0604020202020204" pitchFamily="34" charset="0"/>
              </a:rPr>
              <a:t>fumo di tabacco.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Baskerville Old Face" panose="020F0502020204030204" pitchFamily="34" charset="0"/>
              <a:ea typeface="+mn-ea"/>
              <a:cs typeface="Angsana Ne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2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ADA8-EAC4-D54E-96B1-7B84ED153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b="1" dirty="0">
                <a:latin typeface="Century Gothic" panose="020B0502020202020204" pitchFamily="34" charset="0"/>
              </a:rPr>
              <a:t>Alcolismo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31">
                <a:extLst>
                  <a:ext uri="{FF2B5EF4-FFF2-40B4-BE49-F238E27FC236}">
                    <a16:creationId xmlns:a16="http://schemas.microsoft.com/office/drawing/2014/main" id="{85969277-81F4-7C4D-8B05-DA9251962E59}"/>
                  </a:ext>
                </a:extLst>
              </p14:cNvPr>
              <p14:cNvContentPartPr/>
              <p14:nvPr/>
            </p14:nvContentPartPr>
            <p14:xfrm>
              <a:off x="6943131" y="3216280"/>
              <a:ext cx="56880" cy="68400"/>
            </p14:xfrm>
          </p:contentPart>
        </mc:Choice>
        <mc:Fallback xmlns="">
          <p:pic>
            <p:nvPicPr>
              <p:cNvPr id="30" name="Ink 31">
                <a:extLst>
                  <a:ext uri="{FF2B5EF4-FFF2-40B4-BE49-F238E27FC236}">
                    <a16:creationId xmlns:a16="http://schemas.microsoft.com/office/drawing/2014/main" id="{85969277-81F4-7C4D-8B05-DA9251962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8011" y="3201160"/>
                <a:ext cx="874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2">
                <a:extLst>
                  <a:ext uri="{FF2B5EF4-FFF2-40B4-BE49-F238E27FC236}">
                    <a16:creationId xmlns:a16="http://schemas.microsoft.com/office/drawing/2014/main" id="{492ECC46-4A29-9C4B-9CB3-AEDE27A65BB9}"/>
                  </a:ext>
                </a:extLst>
              </p14:cNvPr>
              <p14:cNvContentPartPr/>
              <p14:nvPr/>
            </p14:nvContentPartPr>
            <p14:xfrm>
              <a:off x="6742971" y="3216280"/>
              <a:ext cx="56880" cy="72000"/>
            </p14:xfrm>
          </p:contentPart>
        </mc:Choice>
        <mc:Fallback xmlns="">
          <p:pic>
            <p:nvPicPr>
              <p:cNvPr id="31" name="Ink 32">
                <a:extLst>
                  <a:ext uri="{FF2B5EF4-FFF2-40B4-BE49-F238E27FC236}">
                    <a16:creationId xmlns:a16="http://schemas.microsoft.com/office/drawing/2014/main" id="{492ECC46-4A29-9C4B-9CB3-AEDE27A65B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7491" y="3201160"/>
                <a:ext cx="87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DE16123D-1B83-9747-8276-E02527609901}"/>
                  </a:ext>
                </a:extLst>
              </p14:cNvPr>
              <p14:cNvContentPartPr/>
              <p14:nvPr/>
            </p14:nvContentPartPr>
            <p14:xfrm>
              <a:off x="6873291" y="3388720"/>
              <a:ext cx="62640" cy="12060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DE16123D-1B83-9747-8276-E025276099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8171" y="3373240"/>
                <a:ext cx="932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6F895D3-30E4-FA43-82FA-B2CE93996AB7}"/>
                  </a:ext>
                </a:extLst>
              </p14:cNvPr>
              <p14:cNvContentPartPr/>
              <p14:nvPr/>
            </p14:nvContentPartPr>
            <p14:xfrm>
              <a:off x="4044045" y="3258035"/>
              <a:ext cx="56880" cy="23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6F895D3-30E4-FA43-82FA-B2CE93996A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8925" y="3242555"/>
                <a:ext cx="87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F54A6CE-1871-5045-BF49-AE438C4C02EE}"/>
                  </a:ext>
                </a:extLst>
              </p14:cNvPr>
              <p14:cNvContentPartPr/>
              <p14:nvPr/>
            </p14:nvContentPartPr>
            <p14:xfrm>
              <a:off x="4237005" y="3261635"/>
              <a:ext cx="74160" cy="20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F54A6CE-1871-5045-BF49-AE438C4C02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1525" y="3246515"/>
                <a:ext cx="104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6D8718-BE94-2F4F-A1F6-70CD38B88DB3}"/>
                  </a:ext>
                </a:extLst>
              </p14:cNvPr>
              <p14:cNvContentPartPr/>
              <p14:nvPr/>
            </p14:nvContentPartPr>
            <p14:xfrm>
              <a:off x="4153845" y="3433715"/>
              <a:ext cx="49320" cy="56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6D8718-BE94-2F4F-A1F6-70CD38B88D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8365" y="3418595"/>
                <a:ext cx="7992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30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66AE-AB9E-C244-8E28-7338C260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4609"/>
            <a:ext cx="9601200" cy="1485900"/>
          </a:xfrm>
        </p:spPr>
        <p:txBody>
          <a:bodyPr>
            <a:normAutofit/>
          </a:bodyPr>
          <a:lstStyle/>
          <a:p>
            <a:r>
              <a:rPr lang="it-IT" sz="7500" b="1" dirty="0">
                <a:latin typeface="Century Gothic" panose="020F0502020204030204" pitchFamily="34" charset="0"/>
              </a:rPr>
              <a:t>Che cos’è?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2B415-C4E5-4546-A972-44F11236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L’alcolismo è una patologia cronica in cui l’organismo diventa dipendente </a:t>
            </a:r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dall’</a:t>
            </a:r>
            <a:r>
              <a:rPr lang="it-IT" sz="1800" u="sng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alcol. Gli alcolisti non riescono a controllare il loro rapporto con l’alcol e vanno incontro a:</a:t>
            </a:r>
            <a:endParaRPr lang="it-IT" sz="1800" u="sng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Un forte impellente bisogno di bere</a:t>
            </a:r>
          </a:p>
          <a:p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Perdita di controllo (non essere in grado di smettere di bere)</a:t>
            </a:r>
          </a:p>
          <a:p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Dipendenza fisica </a:t>
            </a:r>
          </a:p>
          <a:p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Tolleranza (</a:t>
            </a:r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ossia la necessità di bere sempre più alcool per avvertire lo stesso effetto.)</a:t>
            </a:r>
            <a:endParaRPr lang="it-IT" sz="18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endParaRPr lang="it-IT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F693-6D0E-A442-8597-F447D0ED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4" y="152400"/>
            <a:ext cx="9601200" cy="1485900"/>
          </a:xfrm>
        </p:spPr>
        <p:txBody>
          <a:bodyPr>
            <a:normAutofit/>
          </a:bodyPr>
          <a:lstStyle/>
          <a:p>
            <a:r>
              <a:rPr lang="it-IT" sz="6300" b="1" dirty="0">
                <a:latin typeface="Century Gothic" panose="020B0502020202020204" pitchFamily="34" charset="0"/>
              </a:rPr>
              <a:t>Cause</a:t>
            </a:r>
            <a:r>
              <a:rPr lang="it-IT" sz="63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F2E17-3B90-9F48-B90F-49A76C20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34" y="1153275"/>
            <a:ext cx="9601200" cy="3581400"/>
          </a:xfrm>
        </p:spPr>
        <p:txBody>
          <a:bodyPr>
            <a:noAutofit/>
          </a:bodyPr>
          <a:lstStyle/>
          <a:p>
            <a:r>
              <a:rPr lang="it-IT" sz="1900" b="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Non esiste una causa unica che possa spiegare il rischio di incorrere nell’alcolismo, ma i ricercatori ritengono che sia un delicato e complesso intreccio di fattori genetici e ambientali.I geni presenti nel DNA (</a:t>
            </a:r>
            <a:r>
              <a:rPr lang="it-IT" sz="19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genetica</a:t>
            </a:r>
            <a:r>
              <a:rPr lang="it-IT" sz="1900" b="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) che controllano il metabolismo dell’alcol sono responsabili di un aumento/diminuzione del rischio; questa è una delle possibili spiegazioni sulla </a:t>
            </a:r>
            <a:r>
              <a:rPr lang="it-IT" sz="19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famigliarità</a:t>
            </a:r>
            <a:r>
              <a:rPr lang="it-IT" sz="1900" b="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 che si riscontra relativamente a problemi legati all’abuso di alcolici (il rischio di alcolismo è maggiore tra chi ha avuto un genitore alcolista).</a:t>
            </a:r>
          </a:p>
          <a:p>
            <a:r>
              <a:rPr lang="it-IT" sz="19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L’</a:t>
            </a:r>
            <a:r>
              <a:rPr lang="it-IT" sz="1900" b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età di inizio</a:t>
            </a:r>
            <a:r>
              <a:rPr lang="it-IT" sz="1900" b="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 potrebbe essere un fattore significativo, in quanto sembra che un consumo precoce possa influenzare la vita di un consumatore.</a:t>
            </a:r>
          </a:p>
          <a:p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Un passato di </a:t>
            </a:r>
            <a:r>
              <a:rPr lang="it-IT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traumi infantili</a:t>
            </a:r>
            <a:r>
              <a:rPr lang="it-IT" sz="18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può aumentare il rischio di cadere vittima di una qualche dipendenza, tra cui quella dall’alcool, così come l’assenza della famiglia durante gli anni dell’infanzia e dell’adolescenza.</a:t>
            </a:r>
          </a:p>
          <a:p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Gli </a:t>
            </a:r>
            <a:r>
              <a:rPr lang="it-IT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uomini</a:t>
            </a:r>
            <a:r>
              <a:rPr lang="it-IT" sz="1800" b="0" dirty="0">
                <a:solidFill>
                  <a:prstClr val="black"/>
                </a:solidFill>
                <a:latin typeface="Century Gothic" panose="020B0502020202020204" pitchFamily="34" charset="0"/>
              </a:rPr>
              <a:t> corrono maggiori rischi di dipendenza rispetto alle donne, tuttavia le donne rischiano maggiormente di soffrire di patologie connesse al bere, ad esempio di malattie epatiche.</a:t>
            </a:r>
            <a:endParaRPr lang="it-IT" sz="1900" b="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endParaRPr lang="it-IT" sz="1900" b="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  <a:p>
            <a:endParaRPr lang="it-IT" sz="1900" dirty="0">
              <a:solidFill>
                <a:schemeClr val="bg1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27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8662-0848-A741-A322-7C9DE177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800" b="1" dirty="0">
                <a:latin typeface="Century Gothic" panose="020B0502020202020204" pitchFamily="34" charset="0"/>
              </a:rPr>
              <a:t>Sintomi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15F7-16AB-BF43-BCD1-98FB309D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1800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I primi sintomi di un problema di dipendenza dall’alcool sono purtroppo così lievi da passare spesso inosservati; conoscere questi segnali d’allarme può invece aiutare pazienti e persone care a riconoscere la situazione e intervenire tempestivamente.Le persone 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ubriache in genere manifestano i seguenti sintomi e comportamenti: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ridono e parlano ad alta voce,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manifestano </a:t>
            </a:r>
            <a:r>
              <a:rPr lang="it-IT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vertigini,hanno</a:t>
            </a:r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una visione sfuocata,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hanno difficoltà a stare in piedi e oscillano quando camminano,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biascicano le parole,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tendono ad addormentarsi,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possono svenire o vomitare,</a:t>
            </a:r>
          </a:p>
          <a:p>
            <a:r>
              <a:rPr lang="it-IT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diventano violente.</a:t>
            </a:r>
            <a:endParaRPr lang="it-IT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05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23D5-9F6B-CF4B-8C41-B519243B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8500" b="1" dirty="0">
                <a:latin typeface="Century Gothic" panose="020B0502020202020204" pitchFamily="34" charset="0"/>
              </a:rPr>
              <a:t>I pericoli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CD63-E1FB-124F-A352-52C30D561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Anche se spesso lo si ritiene un eccitante, la verità è che l’alcol </a:t>
            </a:r>
            <a:r>
              <a:rPr lang="it-IT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deprime il sistema nervoso centrale ed ha azione sedativa, soprattutto alle dosi più elevate. Ha inoltre effetto ansiolitico ed è causa di abbassamento della soglia di inibizione</a:t>
            </a:r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0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95" y="2117610"/>
            <a:ext cx="4359018" cy="267027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925894" y="1049598"/>
            <a:ext cx="250421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800" b="1" dirty="0">
                <a:solidFill>
                  <a:srgbClr val="191B0E"/>
                </a:solidFill>
                <a:latin typeface="Century Gothic" panose="020B0502020202020204" pitchFamily="34" charset="0"/>
                <a:ea typeface="+mj-ea"/>
                <a:cs typeface="+mj-cs"/>
              </a:rPr>
              <a:t>Cause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9541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244363-E6B1-411C-811E-C78EBFCF3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https://www.focus.it/temi/cannabis</a:t>
            </a:r>
            <a:endParaRPr lang="it-IT" dirty="0"/>
          </a:p>
          <a:p>
            <a:r>
              <a:rPr lang="it-IT" dirty="0">
                <a:hlinkClick r:id="rId3"/>
              </a:rPr>
              <a:t>https://www.my-personaltrainer.it/salute/danni-fumo.html</a:t>
            </a:r>
            <a:endParaRPr lang="it-IT" dirty="0"/>
          </a:p>
          <a:p>
            <a:r>
              <a:rPr lang="it-IT" dirty="0">
                <a:hlinkClick r:id="rId4"/>
              </a:rPr>
              <a:t>https://www.my-personaltrainer.it/nutrizione/alcol.html</a:t>
            </a:r>
            <a:endParaRPr lang="it-IT" dirty="0"/>
          </a:p>
          <a:p>
            <a:r>
              <a:rPr lang="it-IT" dirty="0">
                <a:hlinkClick r:id="rId5"/>
              </a:rPr>
              <a:t>https://www.my-personaltrainer.it/salute/effetti-alcol.html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36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22E5A1-E84E-9447-807D-9C92F4F31398}"/>
              </a:ext>
            </a:extLst>
          </p:cNvPr>
          <p:cNvSpPr txBox="1"/>
          <p:nvPr/>
        </p:nvSpPr>
        <p:spPr>
          <a:xfrm rot="10800000" flipV="1">
            <a:off x="3792928" y="251209"/>
            <a:ext cx="568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PERCHÉ I RAGAZZI FUMANO?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8E5D61-9A12-D743-8F16-8FC5977700AE}"/>
              </a:ext>
            </a:extLst>
          </p:cNvPr>
          <p:cNvSpPr txBox="1"/>
          <p:nvPr/>
        </p:nvSpPr>
        <p:spPr>
          <a:xfrm>
            <a:off x="1205379" y="1186703"/>
            <a:ext cx="99257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nonostante la consapevolezza di farsi del male, le persone continuano a fumare?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 ricerche esprimono le cause: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•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dipendenza fisica e psicologica;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•per essere stimolati: il fumo viene usato come mezzo per “caricarsi”;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•per rilassarsi: il fumo viene usato anche come mezzo per “scaricarsi”;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•per gestualità: la sigaretta per “tenere occupate le mani”;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•per abitudine;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•perché piace, e smettere sembra privarsi di un “piacere” irrinunciabile;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•stare in un gruppo dove si fuma, invoglia a seguire gli altri.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1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79692-2DE0-4680-BD0F-CF3AE8EF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22" y="2872409"/>
            <a:ext cx="8819322" cy="1485900"/>
          </a:xfrm>
        </p:spPr>
        <p:txBody>
          <a:bodyPr>
            <a:normAutofit/>
          </a:bodyPr>
          <a:lstStyle/>
          <a:p>
            <a:r>
              <a:rPr lang="it-IT" sz="4000" dirty="0"/>
              <a:t>SOSTANZE CONTENUTE NELLE SIGARETTE</a:t>
            </a:r>
          </a:p>
        </p:txBody>
      </p:sp>
    </p:spTree>
    <p:extLst>
      <p:ext uri="{BB962C8B-B14F-4D97-AF65-F5344CB8AC3E}">
        <p14:creationId xmlns:p14="http://schemas.microsoft.com/office/powerpoint/2010/main" val="3624568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4F81F09-7349-419E-BA37-63BDD4311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55" y="1123527"/>
            <a:ext cx="773668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25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74D91-1EA5-4F83-9A11-2D92887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2CA46E-06DE-40B0-AE49-E2BD61A909A5}"/>
              </a:ext>
            </a:extLst>
          </p:cNvPr>
          <p:cNvSpPr txBox="1"/>
          <p:nvPr/>
        </p:nvSpPr>
        <p:spPr>
          <a:xfrm>
            <a:off x="640081" y="631373"/>
            <a:ext cx="4018839" cy="203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NICOTINA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30FDA-D21E-4AC9-8D7E-71BD9FA2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dirty="0" err="1"/>
              <a:t>Ansia</a:t>
            </a:r>
            <a:endParaRPr lang="en-US" sz="1500" dirty="0"/>
          </a:p>
          <a:p>
            <a:r>
              <a:rPr lang="en-US" sz="1500" dirty="0" err="1"/>
              <a:t>Crampi</a:t>
            </a:r>
            <a:r>
              <a:rPr lang="en-US" sz="1500" dirty="0"/>
              <a:t> </a:t>
            </a:r>
            <a:r>
              <a:rPr lang="en-US" sz="1500" dirty="0" err="1"/>
              <a:t>allo</a:t>
            </a:r>
            <a:r>
              <a:rPr lang="en-US" sz="1500" dirty="0"/>
              <a:t> </a:t>
            </a:r>
            <a:r>
              <a:rPr lang="en-US" sz="1500" dirty="0" err="1"/>
              <a:t>stomaco</a:t>
            </a:r>
            <a:endParaRPr lang="en-US" sz="1500" dirty="0"/>
          </a:p>
          <a:p>
            <a:r>
              <a:rPr lang="en-US" sz="1500" dirty="0"/>
              <a:t>Nausea</a:t>
            </a:r>
          </a:p>
          <a:p>
            <a:r>
              <a:rPr lang="en-US" sz="1500" dirty="0"/>
              <a:t>Mal di </a:t>
            </a:r>
            <a:r>
              <a:rPr lang="en-US" sz="1500" dirty="0" err="1"/>
              <a:t>testa</a:t>
            </a:r>
            <a:endParaRPr lang="en-US" sz="1500" dirty="0"/>
          </a:p>
          <a:p>
            <a:r>
              <a:rPr lang="en-US" sz="1500" dirty="0" err="1"/>
              <a:t>Collera</a:t>
            </a:r>
            <a:r>
              <a:rPr lang="en-US" sz="1500" dirty="0"/>
              <a:t> e </a:t>
            </a:r>
            <a:r>
              <a:rPr lang="en-US" sz="1500" dirty="0" err="1"/>
              <a:t>irritabilità</a:t>
            </a:r>
            <a:endParaRPr lang="en-US" sz="1500" dirty="0"/>
          </a:p>
          <a:p>
            <a:r>
              <a:rPr lang="en-US" sz="1500" dirty="0" err="1"/>
              <a:t>Depressione</a:t>
            </a:r>
            <a:endParaRPr lang="en-US" sz="1500" dirty="0"/>
          </a:p>
          <a:p>
            <a:r>
              <a:rPr lang="en-US" sz="1500" dirty="0" err="1"/>
              <a:t>Mancanza</a:t>
            </a:r>
            <a:r>
              <a:rPr lang="en-US" sz="1500" dirty="0"/>
              <a:t> di </a:t>
            </a:r>
            <a:r>
              <a:rPr lang="en-US" sz="1500" dirty="0" err="1"/>
              <a:t>concentrazione</a:t>
            </a:r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0736D-9F46-4CE9-A931-25D43AD3C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persona, donna, interni, parete&#10;&#10;Descrizione generata automaticamente">
            <a:extLst>
              <a:ext uri="{FF2B5EF4-FFF2-40B4-BE49-F238E27FC236}">
                <a16:creationId xmlns:a16="http://schemas.microsoft.com/office/drawing/2014/main" id="{6CED9AF1-037C-40C5-BC7C-0657F4D99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r="12297"/>
          <a:stretch/>
        </p:blipFill>
        <p:spPr>
          <a:xfrm>
            <a:off x="6985022" y="639704"/>
            <a:ext cx="3749395" cy="55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74D91-1EA5-4F83-9A11-2D92887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2CA46E-06DE-40B0-AE49-E2BD61A909A5}"/>
              </a:ext>
            </a:extLst>
          </p:cNvPr>
          <p:cNvSpPr txBox="1"/>
          <p:nvPr/>
        </p:nvSpPr>
        <p:spPr>
          <a:xfrm>
            <a:off x="640081" y="631373"/>
            <a:ext cx="4018839" cy="203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MONOSSIDO DI CARBONIO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C7B821-2916-4B5C-B271-E2947318D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03" y="1693068"/>
            <a:ext cx="3423237" cy="3471863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40736D-9F46-4CE9-A931-25D43AD3C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F38A69-F8BC-4ABF-8793-992A182429DF}"/>
              </a:ext>
            </a:extLst>
          </p:cNvPr>
          <p:cNvSpPr txBox="1"/>
          <p:nvPr/>
        </p:nvSpPr>
        <p:spPr>
          <a:xfrm>
            <a:off x="358977" y="2667001"/>
            <a:ext cx="4581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gas inodore molto velenoso, ad alte concentrazioni porta alla</a:t>
            </a:r>
          </a:p>
          <a:p>
            <a:pPr algn="just"/>
            <a:r>
              <a:rPr lang="it-IT" dirty="0"/>
              <a:t>morte. Si crea come prodotto della combustione in difetto di aria. La tossicità del</a:t>
            </a:r>
          </a:p>
          <a:p>
            <a:pPr algn="just"/>
            <a:r>
              <a:rPr lang="it-IT" dirty="0"/>
              <a:t>monossido è dovuta dalla maggiore capacità dello stesso di legarsi all’emoglobina rispetto</a:t>
            </a:r>
          </a:p>
          <a:p>
            <a:pPr algn="just"/>
            <a:r>
              <a:rPr lang="it-IT" dirty="0"/>
              <a:t>all’ossigeno, che quindi si mescola al sangue e comporta una riduzione dei livelli di</a:t>
            </a:r>
          </a:p>
          <a:p>
            <a:pPr algn="just"/>
            <a:r>
              <a:rPr lang="it-IT" dirty="0"/>
              <a:t>ossigeno sanguigno.</a:t>
            </a:r>
          </a:p>
        </p:txBody>
      </p:sp>
    </p:spTree>
    <p:extLst>
      <p:ext uri="{BB962C8B-B14F-4D97-AF65-F5344CB8AC3E}">
        <p14:creationId xmlns:p14="http://schemas.microsoft.com/office/powerpoint/2010/main" val="632079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E574D91-1EA5-4F83-9A11-2D92887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2CA46E-06DE-40B0-AE49-E2BD61A909A5}"/>
              </a:ext>
            </a:extLst>
          </p:cNvPr>
          <p:cNvSpPr txBox="1"/>
          <p:nvPr/>
        </p:nvSpPr>
        <p:spPr>
          <a:xfrm>
            <a:off x="1132452" y="621994"/>
            <a:ext cx="2553284" cy="89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CATRAME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30FDA-D21E-4AC9-8D7E-71BD9FA2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6" y="2140929"/>
            <a:ext cx="4010296" cy="34725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dirty="0"/>
              <a:t>rappresenta la parte corpuscolare del fumo di sigaretta. Il catrame contiene</a:t>
            </a:r>
          </a:p>
          <a:p>
            <a:pPr marL="0" indent="0">
              <a:buNone/>
            </a:pPr>
            <a:r>
              <a:rPr lang="it-IT" dirty="0"/>
              <a:t>sostanze cancerogene, come idrocarburi policiclici aromatici, ammine aromatiche e composti inorganici. Chi fuma 1 pacchetto di sigarette al giorno, assume circa una tazza di</a:t>
            </a:r>
          </a:p>
          <a:p>
            <a:pPr marL="0" indent="0">
              <a:buNone/>
            </a:pPr>
            <a:r>
              <a:rPr lang="it-IT" dirty="0"/>
              <a:t>tè di catrame all’anno.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0736D-9F46-4CE9-A931-25D43AD3C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53996F-5AC7-4CA2-945D-57BD8F3E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88" y="1785480"/>
            <a:ext cx="4937584" cy="32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theme/theme1.xml><?xml version="1.0" encoding="utf-8"?>
<a:theme xmlns:a="http://schemas.openxmlformats.org/drawingml/2006/main" name="Ritaglio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1191</Words>
  <Application>Microsoft Office PowerPoint</Application>
  <PresentationFormat>Widescreen</PresentationFormat>
  <Paragraphs>141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Baskerville Old Face</vt:lpstr>
      <vt:lpstr>Century Gothic</vt:lpstr>
      <vt:lpstr>Franklin Gothic Book</vt:lpstr>
      <vt:lpstr>Tahoma</vt:lpstr>
      <vt:lpstr>Verdana</vt:lpstr>
      <vt:lpstr>Ritaglio</vt:lpstr>
      <vt:lpstr>TF10001025</vt:lpstr>
      <vt:lpstr>Crop</vt:lpstr>
      <vt:lpstr>TABAGISMO E ALCOL</vt:lpstr>
      <vt:lpstr>Presentazione standard di PowerPoint</vt:lpstr>
      <vt:lpstr>Presentazione standard di PowerPoint</vt:lpstr>
      <vt:lpstr>Presentazione standard di PowerPoint</vt:lpstr>
      <vt:lpstr>SOSTANZE CONTENUTE NELLE SIGARETTE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TABAGISMO</vt:lpstr>
      <vt:lpstr>Presentazione standard di PowerPoint</vt:lpstr>
      <vt:lpstr>Presentazione standard di PowerPoint</vt:lpstr>
      <vt:lpstr>Presentazione standard di PowerPoint</vt:lpstr>
      <vt:lpstr>CENTRI DI DISASSUEFAZIONE</vt:lpstr>
      <vt:lpstr>Presentazione standard di PowerPoint</vt:lpstr>
      <vt:lpstr>ABUSO E DIPENDENZA, differenze</vt:lpstr>
      <vt:lpstr>DIPENDENZA</vt:lpstr>
      <vt:lpstr>ABUSO</vt:lpstr>
      <vt:lpstr>CANNABIS</vt:lpstr>
      <vt:lpstr>COS’È?</vt:lpstr>
      <vt:lpstr>COME VIENE ASSUNTA?</vt:lpstr>
      <vt:lpstr>EFFETTI A BREVE TERMINE</vt:lpstr>
      <vt:lpstr>EFFETTI A LUNGO TERMINE</vt:lpstr>
      <vt:lpstr>EFFETTI FISICI</vt:lpstr>
      <vt:lpstr>EFFETTI MENTALI</vt:lpstr>
      <vt:lpstr>EFFETTI GENERALI DEL COMPORTAMENTO</vt:lpstr>
      <vt:lpstr>E’ ILLEGALE </vt:lpstr>
      <vt:lpstr>Alcolismo</vt:lpstr>
      <vt:lpstr>Che cos’è?</vt:lpstr>
      <vt:lpstr>Cause </vt:lpstr>
      <vt:lpstr>Sintomi</vt:lpstr>
      <vt:lpstr>I pericoli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TABAGISMO E ALCOL</dc:title>
  <dc:creator>Vito Laera</dc:creator>
  <cp:lastModifiedBy>admin</cp:lastModifiedBy>
  <cp:revision>9</cp:revision>
  <dcterms:created xsi:type="dcterms:W3CDTF">2019-03-03T17:41:56Z</dcterms:created>
  <dcterms:modified xsi:type="dcterms:W3CDTF">2019-07-10T10:19:53Z</dcterms:modified>
</cp:coreProperties>
</file>